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7" r:id="rId2"/>
    <p:sldId id="257" r:id="rId3"/>
    <p:sldId id="258" r:id="rId4"/>
    <p:sldId id="259" r:id="rId5"/>
    <p:sldId id="267" r:id="rId6"/>
    <p:sldId id="260" r:id="rId7"/>
    <p:sldId id="261" r:id="rId8"/>
    <p:sldId id="278" r:id="rId9"/>
    <p:sldId id="263" r:id="rId10"/>
    <p:sldId id="262" r:id="rId11"/>
    <p:sldId id="256" r:id="rId12"/>
    <p:sldId id="264" r:id="rId13"/>
    <p:sldId id="266" r:id="rId14"/>
    <p:sldId id="268" r:id="rId15"/>
    <p:sldId id="265" r:id="rId16"/>
    <p:sldId id="271" r:id="rId17"/>
    <p:sldId id="269" r:id="rId18"/>
    <p:sldId id="270" r:id="rId19"/>
    <p:sldId id="272" r:id="rId20"/>
    <p:sldId id="273"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16" autoAdjust="0"/>
    <p:restoredTop sz="94660"/>
  </p:normalViewPr>
  <p:slideViewPr>
    <p:cSldViewPr snapToGrid="0">
      <p:cViewPr>
        <p:scale>
          <a:sx n="50" d="100"/>
          <a:sy n="50" d="100"/>
        </p:scale>
        <p:origin x="2184" y="1446"/>
      </p:cViewPr>
      <p:guideLst/>
    </p:cSldViewPr>
  </p:slideViewPr>
  <p:notesTextViewPr>
    <p:cViewPr>
      <p:scale>
        <a:sx n="1" d="1"/>
        <a:sy n="1" d="1"/>
      </p:scale>
      <p:origin x="0" y="0"/>
    </p:cViewPr>
  </p:notesTextViewPr>
  <p:sorterViewPr>
    <p:cViewPr>
      <p:scale>
        <a:sx n="100" d="100"/>
        <a:sy n="100" d="100"/>
      </p:scale>
      <p:origin x="0" y="-30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EE167-09B4-4629-87CB-B459E9B37831}" type="datetimeFigureOut">
              <a:rPr lang="en-AU" smtClean="0"/>
              <a:t>23/09/2021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C99B4-7CA3-46B6-B647-0BB6388E1309}" type="slidenum">
              <a:rPr lang="en-AU" smtClean="0"/>
              <a:t>‹#›</a:t>
            </a:fld>
            <a:endParaRPr lang="en-AU"/>
          </a:p>
        </p:txBody>
      </p:sp>
    </p:spTree>
    <p:extLst>
      <p:ext uri="{BB962C8B-B14F-4D97-AF65-F5344CB8AC3E}">
        <p14:creationId xmlns:p14="http://schemas.microsoft.com/office/powerpoint/2010/main" val="1604730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7DC99B4-7CA3-46B6-B647-0BB6388E1309}" type="slidenum">
              <a:rPr lang="en-AU" smtClean="0"/>
              <a:t>2</a:t>
            </a:fld>
            <a:endParaRPr lang="en-AU"/>
          </a:p>
        </p:txBody>
      </p:sp>
    </p:spTree>
    <p:extLst>
      <p:ext uri="{BB962C8B-B14F-4D97-AF65-F5344CB8AC3E}">
        <p14:creationId xmlns:p14="http://schemas.microsoft.com/office/powerpoint/2010/main" val="3369704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FB01-3DD1-4ABC-9330-35DBA47643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FD13E5C-8850-4DF1-9750-10A3A581B2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CABB966-8E34-43CC-B6EE-33605ED3144A}"/>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5" name="Footer Placeholder 4">
            <a:extLst>
              <a:ext uri="{FF2B5EF4-FFF2-40B4-BE49-F238E27FC236}">
                <a16:creationId xmlns:a16="http://schemas.microsoft.com/office/drawing/2014/main" id="{B5B61ED3-4E86-4962-9A8A-AD859614A05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20E1891-8CA1-41B2-A285-D0C08FDF61E4}"/>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760332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E8EC-1837-48CA-AED2-079E0C6E4C6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BE5462F-E095-457B-AF91-747A01AC4A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2975C0-CCA9-44BF-873B-0B6C0A4060DC}"/>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5" name="Footer Placeholder 4">
            <a:extLst>
              <a:ext uri="{FF2B5EF4-FFF2-40B4-BE49-F238E27FC236}">
                <a16:creationId xmlns:a16="http://schemas.microsoft.com/office/drawing/2014/main" id="{BD5DEAF5-E94D-4173-A5D8-DBEB4C3FAF5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F7DD745-9526-4A96-A983-414297706FE7}"/>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373129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FEE08-E4DE-43DB-9B75-7D078236A1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1055CF8-FEBF-4CE8-B5CD-9E5F821C8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F98050F-5DD9-431E-961C-9A491B2E754A}"/>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5" name="Footer Placeholder 4">
            <a:extLst>
              <a:ext uri="{FF2B5EF4-FFF2-40B4-BE49-F238E27FC236}">
                <a16:creationId xmlns:a16="http://schemas.microsoft.com/office/drawing/2014/main" id="{1702EE41-0F28-4AC7-8B96-83F5709665B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187BC1C-B606-4105-B418-9EA3955E7F44}"/>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114450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78028-F807-4313-8E34-4F45A1A6DAC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98A3398-14F1-4D7A-A5D3-2F07F268AA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D2CEB4-D5B0-4E85-A273-102E66DFD7B3}"/>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5" name="Footer Placeholder 4">
            <a:extLst>
              <a:ext uri="{FF2B5EF4-FFF2-40B4-BE49-F238E27FC236}">
                <a16:creationId xmlns:a16="http://schemas.microsoft.com/office/drawing/2014/main" id="{FDA45581-30DC-4325-913A-8BC30D440D8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46F20D4-83B9-4891-B63F-E40C988BF2D2}"/>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463806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7DFC-3A95-42D4-B30F-2D2111D30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09D068B-81E9-44A1-B305-4475218F4C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5C8EE-64A3-4AED-88AE-BD2C8B7B237F}"/>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5" name="Footer Placeholder 4">
            <a:extLst>
              <a:ext uri="{FF2B5EF4-FFF2-40B4-BE49-F238E27FC236}">
                <a16:creationId xmlns:a16="http://schemas.microsoft.com/office/drawing/2014/main" id="{FDDDD024-19F7-446C-9A14-706D0E3B4B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2DF8F23-FF7A-4B5C-A7AA-BE3F7328D870}"/>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273376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9314-2817-4CB2-871F-090BDB6DC35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AB42EA7-F287-4D8B-AF89-7211CCFB09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CE844E3-9469-4010-8EAC-3CD24D2150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1634147-7D37-4C25-B117-AED358A13114}"/>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6" name="Footer Placeholder 5">
            <a:extLst>
              <a:ext uri="{FF2B5EF4-FFF2-40B4-BE49-F238E27FC236}">
                <a16:creationId xmlns:a16="http://schemas.microsoft.com/office/drawing/2014/main" id="{2CF1DD41-00E0-4C1B-A76A-B3CB6B27DE8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B411B6-066C-4250-B600-F0A618F266C8}"/>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1203200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776E-4693-4365-B3D0-FFCBD1F3D08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DF4A07D-44AC-4DAC-9391-34A8F1F2F1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52D6B4-B3E8-4902-A7CE-522A1846F4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A3646B-825F-406A-A679-1F956BA703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5254EA-0E1A-44D2-AB67-8E205B9BDD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3BC34EF-5E11-4DF9-BEA7-906529F956C5}"/>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8" name="Footer Placeholder 7">
            <a:extLst>
              <a:ext uri="{FF2B5EF4-FFF2-40B4-BE49-F238E27FC236}">
                <a16:creationId xmlns:a16="http://schemas.microsoft.com/office/drawing/2014/main" id="{80E988F2-FB64-4381-B380-8CBBCCD0B57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FBD6A8C-8F87-4911-9B32-E693079697B8}"/>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413640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B829-84B0-4686-81C9-F2859360165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FDBDE10-0B0A-4A05-BA41-A43595A83B9A}"/>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4" name="Footer Placeholder 3">
            <a:extLst>
              <a:ext uri="{FF2B5EF4-FFF2-40B4-BE49-F238E27FC236}">
                <a16:creationId xmlns:a16="http://schemas.microsoft.com/office/drawing/2014/main" id="{E0FC62F3-1081-4251-A55D-BE18CAC65E5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69EEDC9-1C06-4C28-A529-A77AB6FC72E5}"/>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1516111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741B6F-9628-4B22-B8C3-7F0A8DC019E7}"/>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3" name="Footer Placeholder 2">
            <a:extLst>
              <a:ext uri="{FF2B5EF4-FFF2-40B4-BE49-F238E27FC236}">
                <a16:creationId xmlns:a16="http://schemas.microsoft.com/office/drawing/2014/main" id="{08B29943-CC91-4AD5-A7A8-5DB24E82BF1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B35CC18-0323-43FF-8FA0-BA8ABF2EB6E1}"/>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53210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84D6-1015-4E74-BED2-36B323CB5A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780CD2AA-F950-41D6-A0B9-FCCB5CA896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08F3543-13E7-407C-A9B3-6F5DDBE9B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C4593E-A8D8-47D2-AC16-51F77F12D61A}"/>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6" name="Footer Placeholder 5">
            <a:extLst>
              <a:ext uri="{FF2B5EF4-FFF2-40B4-BE49-F238E27FC236}">
                <a16:creationId xmlns:a16="http://schemas.microsoft.com/office/drawing/2014/main" id="{AC6185A1-DDD9-4FDE-BDCC-562529FFB0E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C3C2C8A-EB72-4C43-A24E-33F4C952F9FF}"/>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408683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DE58-C426-445A-8119-66EDC66A8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85BEEFB-D179-4B3E-BD78-BBBF7086B3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5FF3C95-F99C-4695-9BC9-A97574B52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6AA535-8B2F-4701-944C-4EB7B3C4EF52}"/>
              </a:ext>
            </a:extLst>
          </p:cNvPr>
          <p:cNvSpPr>
            <a:spLocks noGrp="1"/>
          </p:cNvSpPr>
          <p:nvPr>
            <p:ph type="dt" sz="half" idx="10"/>
          </p:nvPr>
        </p:nvSpPr>
        <p:spPr/>
        <p:txBody>
          <a:bodyPr/>
          <a:lstStyle/>
          <a:p>
            <a:fld id="{5A9ED6E8-FAF3-4E05-84C6-E424423972AA}" type="datetimeFigureOut">
              <a:rPr lang="en-AU" smtClean="0"/>
              <a:t>23/09/2021</a:t>
            </a:fld>
            <a:endParaRPr lang="en-AU"/>
          </a:p>
        </p:txBody>
      </p:sp>
      <p:sp>
        <p:nvSpPr>
          <p:cNvPr id="6" name="Footer Placeholder 5">
            <a:extLst>
              <a:ext uri="{FF2B5EF4-FFF2-40B4-BE49-F238E27FC236}">
                <a16:creationId xmlns:a16="http://schemas.microsoft.com/office/drawing/2014/main" id="{9AA74050-2C31-427D-B1F6-AC02474CAC0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32A9435-702E-4BF1-A5C7-D4B376CC0EF2}"/>
              </a:ext>
            </a:extLst>
          </p:cNvPr>
          <p:cNvSpPr>
            <a:spLocks noGrp="1"/>
          </p:cNvSpPr>
          <p:nvPr>
            <p:ph type="sldNum" sz="quarter" idx="12"/>
          </p:nvPr>
        </p:nvSpPr>
        <p:spPr/>
        <p:txBody>
          <a:bodyPr/>
          <a:lstStyle/>
          <a:p>
            <a:fld id="{67A7FEF3-EB38-438F-AC55-D348F08183E6}" type="slidenum">
              <a:rPr lang="en-AU" smtClean="0"/>
              <a:t>‹#›</a:t>
            </a:fld>
            <a:endParaRPr lang="en-AU"/>
          </a:p>
        </p:txBody>
      </p:sp>
    </p:spTree>
    <p:extLst>
      <p:ext uri="{BB962C8B-B14F-4D97-AF65-F5344CB8AC3E}">
        <p14:creationId xmlns:p14="http://schemas.microsoft.com/office/powerpoint/2010/main" val="2048119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76ABF2-4896-4A08-B004-AC0553E49A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3D41D4C-E999-4B4E-9FE2-BEA96F8593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9B970DF-FA82-45BE-9118-CA2066B34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ED6E8-FAF3-4E05-84C6-E424423972AA}" type="datetimeFigureOut">
              <a:rPr lang="en-AU" smtClean="0"/>
              <a:t>23/09/2021</a:t>
            </a:fld>
            <a:endParaRPr lang="en-AU"/>
          </a:p>
        </p:txBody>
      </p:sp>
      <p:sp>
        <p:nvSpPr>
          <p:cNvPr id="5" name="Footer Placeholder 4">
            <a:extLst>
              <a:ext uri="{FF2B5EF4-FFF2-40B4-BE49-F238E27FC236}">
                <a16:creationId xmlns:a16="http://schemas.microsoft.com/office/drawing/2014/main" id="{F88AB5C8-2131-4FD0-B613-49CEEFEF68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C32054C-C66B-4544-818F-A2806C53B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A7FEF3-EB38-438F-AC55-D348F08183E6}" type="slidenum">
              <a:rPr lang="en-AU" smtClean="0"/>
              <a:t>‹#›</a:t>
            </a:fld>
            <a:endParaRPr lang="en-AU"/>
          </a:p>
        </p:txBody>
      </p:sp>
    </p:spTree>
    <p:extLst>
      <p:ext uri="{BB962C8B-B14F-4D97-AF65-F5344CB8AC3E}">
        <p14:creationId xmlns:p14="http://schemas.microsoft.com/office/powerpoint/2010/main" val="2894569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xon.cloud/knowledge-hub/augmented-reality"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rfdsdarwin.com.au/"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labster.com/complete-guide-to-virtual-lab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labster.com/complete-guide-to-virtual-labs"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rmy.mil/article/84453/virtual_reality_used_to_train_soldiers_in_new_training_simulator"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D5DD-5269-4E7C-80DF-8E3E6781E6E4}"/>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66C9984C-E499-4EB9-8F43-B407C74D04E5}"/>
              </a:ext>
            </a:extLst>
          </p:cNvPr>
          <p:cNvSpPr>
            <a:spLocks noGrp="1"/>
          </p:cNvSpPr>
          <p:nvPr>
            <p:ph idx="1"/>
          </p:nvPr>
        </p:nvSpPr>
        <p:spPr/>
        <p:txBody>
          <a:bodyPr/>
          <a:lstStyle/>
          <a:p>
            <a:endParaRPr lang="en-AU"/>
          </a:p>
        </p:txBody>
      </p:sp>
      <p:pic>
        <p:nvPicPr>
          <p:cNvPr id="1026" name="Picture 2" descr="The difference between virtual reality (VR), augmented reality (AR) and mixed reality (MR).">
            <a:extLst>
              <a:ext uri="{FF2B5EF4-FFF2-40B4-BE49-F238E27FC236}">
                <a16:creationId xmlns:a16="http://schemas.microsoft.com/office/drawing/2014/main" id="{09E730CA-0007-4272-85CC-0A140F619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15" y="-780468"/>
            <a:ext cx="12588829" cy="78702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84159A-88E5-453E-8AF9-95CECED49A7E}"/>
              </a:ext>
            </a:extLst>
          </p:cNvPr>
          <p:cNvSpPr txBox="1"/>
          <p:nvPr/>
        </p:nvSpPr>
        <p:spPr>
          <a:xfrm>
            <a:off x="4549140" y="6298335"/>
            <a:ext cx="7642860" cy="670120"/>
          </a:xfrm>
          <a:prstGeom prst="rect">
            <a:avLst/>
          </a:prstGeom>
          <a:noFill/>
        </p:spPr>
        <p:txBody>
          <a:bodyPr wrap="square">
            <a:spAutoFit/>
          </a:bodyPr>
          <a:lstStyle/>
          <a:p>
            <a:pPr algn="r">
              <a:lnSpc>
                <a:spcPct val="107000"/>
              </a:lnSpc>
              <a:spcAft>
                <a:spcPts val="800"/>
              </a:spcAft>
            </a:pPr>
            <a:r>
              <a:rPr lang="en-AU" sz="1800" dirty="0" err="1">
                <a:solidFill>
                  <a:srgbClr val="222222"/>
                </a:solidFill>
                <a:effectLst/>
                <a:latin typeface="Arial" panose="020B0604020202020204" pitchFamily="34" charset="0"/>
                <a:ea typeface="Yu Mincho" panose="02020400000000000000" pitchFamily="18" charset="-128"/>
                <a:cs typeface="Times New Roman" panose="02020603050405020304" pitchFamily="18" charset="0"/>
              </a:rPr>
              <a:t>Ixon</a:t>
            </a:r>
            <a:r>
              <a:rPr lang="en-AU" sz="1800" dirty="0">
                <a:solidFill>
                  <a:srgbClr val="222222"/>
                </a:solidFill>
                <a:effectLst/>
                <a:latin typeface="Arial" panose="020B0604020202020204" pitchFamily="34" charset="0"/>
                <a:ea typeface="Yu Mincho" panose="02020400000000000000" pitchFamily="18" charset="-128"/>
                <a:cs typeface="Times New Roman" panose="02020603050405020304" pitchFamily="18" charset="0"/>
              </a:rPr>
              <a:t> Cloud. (2018) Augmented reality in machine manufacturing. [Image] </a:t>
            </a:r>
            <a:r>
              <a:rPr lang="en-AU" sz="1800" u="sng" dirty="0">
                <a:solidFill>
                  <a:srgbClr val="222222"/>
                </a:solidFill>
                <a:effectLst/>
                <a:latin typeface="Arial" panose="020B0604020202020204" pitchFamily="34" charset="0"/>
                <a:ea typeface="Yu Mincho" panose="02020400000000000000" pitchFamily="18" charset="-128"/>
                <a:cs typeface="Times New Roman" panose="02020603050405020304" pitchFamily="18" charset="0"/>
                <a:hlinkClick r:id="rId3"/>
              </a:rPr>
              <a:t>https://www.ixon.cloud/augmented-reality</a:t>
            </a:r>
            <a:r>
              <a:rPr lang="en-AU" sz="1800" dirty="0">
                <a:solidFill>
                  <a:srgbClr val="222222"/>
                </a:solidFill>
                <a:effectLst/>
                <a:latin typeface="Arial" panose="020B0604020202020204" pitchFamily="34" charset="0"/>
                <a:ea typeface="Yu Mincho" panose="02020400000000000000" pitchFamily="18" charset="-128"/>
                <a:cs typeface="Times New Roman" panose="02020603050405020304" pitchFamily="18" charset="0"/>
              </a:rPr>
              <a:t> </a:t>
            </a:r>
            <a:endParaRPr lang="en-AU"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298099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08E6-44B9-42F5-9F9B-6B7DF3DBC481}"/>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080D2352-69B5-4917-BAA3-EA78B12C4F1E}"/>
              </a:ext>
            </a:extLst>
          </p:cNvPr>
          <p:cNvSpPr>
            <a:spLocks noGrp="1"/>
          </p:cNvSpPr>
          <p:nvPr>
            <p:ph idx="1"/>
          </p:nvPr>
        </p:nvSpPr>
        <p:spPr/>
        <p:txBody>
          <a:bodyPr/>
          <a:lstStyle/>
          <a:p>
            <a:endParaRPr lang="en-AU"/>
          </a:p>
        </p:txBody>
      </p:sp>
      <p:pic>
        <p:nvPicPr>
          <p:cNvPr id="6146" name="Picture 2" descr="A midshipman conducts a simulated T-6B Texan II flight on a newly installed virtual reality trainer at the U.S. Naval Academy.">
            <a:extLst>
              <a:ext uri="{FF2B5EF4-FFF2-40B4-BE49-F238E27FC236}">
                <a16:creationId xmlns:a16="http://schemas.microsoft.com/office/drawing/2014/main" id="{3415387B-E8F8-4FE3-9A9E-A4C3EEDDC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2333B5-3071-4ABB-937C-EC98BA8AD52A}"/>
              </a:ext>
            </a:extLst>
          </p:cNvPr>
          <p:cNvSpPr txBox="1"/>
          <p:nvPr/>
        </p:nvSpPr>
        <p:spPr>
          <a:xfrm>
            <a:off x="1930" y="5850235"/>
            <a:ext cx="5615099" cy="923330"/>
          </a:xfrm>
          <a:prstGeom prst="rect">
            <a:avLst/>
          </a:prstGeom>
          <a:noFill/>
        </p:spPr>
        <p:txBody>
          <a:bodyPr wrap="square">
            <a:spAutoFit/>
          </a:bodyPr>
          <a:lstStyle/>
          <a:p>
            <a:r>
              <a:rPr lang="en-AU" b="0" i="0" dirty="0">
                <a:solidFill>
                  <a:schemeClr val="bg1"/>
                </a:solidFill>
                <a:effectLst/>
                <a:latin typeface="Source Sans Pro" panose="020B0503030403020204" pitchFamily="34" charset="0"/>
              </a:rPr>
              <a:t>"A midshipman conducts a simulated T-6B Texan II flight on a newly installed virtual reality trainer at the U.S. Naval Academy." by Official U.S. Navy Imagery</a:t>
            </a:r>
            <a:endParaRPr lang="en-AU" dirty="0">
              <a:solidFill>
                <a:schemeClr val="bg1"/>
              </a:solidFill>
            </a:endParaRPr>
          </a:p>
        </p:txBody>
      </p:sp>
    </p:spTree>
    <p:extLst>
      <p:ext uri="{BB962C8B-B14F-4D97-AF65-F5344CB8AC3E}">
        <p14:creationId xmlns:p14="http://schemas.microsoft.com/office/powerpoint/2010/main" val="458450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A6206-A90E-47F6-8F5F-E2BC9C70AA6D}"/>
              </a:ext>
            </a:extLst>
          </p:cNvPr>
          <p:cNvSpPr>
            <a:spLocks noGrp="1"/>
          </p:cNvSpPr>
          <p:nvPr>
            <p:ph type="ctrTitle"/>
          </p:nvPr>
        </p:nvSpPr>
        <p:spPr/>
        <p:txBody>
          <a:bodyPr/>
          <a:lstStyle/>
          <a:p>
            <a:endParaRPr lang="en-AU"/>
          </a:p>
        </p:txBody>
      </p:sp>
      <p:sp>
        <p:nvSpPr>
          <p:cNvPr id="3" name="Subtitle 2">
            <a:extLst>
              <a:ext uri="{FF2B5EF4-FFF2-40B4-BE49-F238E27FC236}">
                <a16:creationId xmlns:a16="http://schemas.microsoft.com/office/drawing/2014/main" id="{14A56F32-42E4-464B-B05D-6434E2B026E9}"/>
              </a:ext>
            </a:extLst>
          </p:cNvPr>
          <p:cNvSpPr>
            <a:spLocks noGrp="1"/>
          </p:cNvSpPr>
          <p:nvPr>
            <p:ph type="subTitle" idx="1"/>
          </p:nvPr>
        </p:nvSpPr>
        <p:spPr/>
        <p:txBody>
          <a:bodyPr/>
          <a:lstStyle/>
          <a:p>
            <a:endParaRPr lang="en-AU" dirty="0"/>
          </a:p>
        </p:txBody>
      </p:sp>
      <p:pic>
        <p:nvPicPr>
          <p:cNvPr id="1026" name="Picture 2" descr="Virtual Reality tourism">
            <a:extLst>
              <a:ext uri="{FF2B5EF4-FFF2-40B4-BE49-F238E27FC236}">
                <a16:creationId xmlns:a16="http://schemas.microsoft.com/office/drawing/2014/main" id="{9613382B-718D-4845-923C-B31656029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CB91F9-24AC-42C6-B3E0-87A7338DA35F}"/>
              </a:ext>
            </a:extLst>
          </p:cNvPr>
          <p:cNvSpPr txBox="1"/>
          <p:nvPr/>
        </p:nvSpPr>
        <p:spPr>
          <a:xfrm>
            <a:off x="8774067" y="6488668"/>
            <a:ext cx="6094520" cy="369332"/>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"Virtual Reality tourism" by </a:t>
            </a:r>
            <a:r>
              <a:rPr lang="en-AU" b="0" i="0" dirty="0" err="1">
                <a:solidFill>
                  <a:srgbClr val="333333"/>
                </a:solidFill>
                <a:effectLst/>
                <a:latin typeface="Source Sans Pro" panose="020B0503030403020204" pitchFamily="34" charset="0"/>
              </a:rPr>
              <a:t>sndrv</a:t>
            </a:r>
            <a:endParaRPr lang="en-AU" dirty="0"/>
          </a:p>
        </p:txBody>
      </p:sp>
    </p:spTree>
    <p:extLst>
      <p:ext uri="{BB962C8B-B14F-4D97-AF65-F5344CB8AC3E}">
        <p14:creationId xmlns:p14="http://schemas.microsoft.com/office/powerpoint/2010/main" val="2716916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CDD3-9180-4E47-8D6E-E8EEA3C23714}"/>
              </a:ext>
            </a:extLst>
          </p:cNvPr>
          <p:cNvSpPr>
            <a:spLocks noGrp="1"/>
          </p:cNvSpPr>
          <p:nvPr>
            <p:ph type="title"/>
          </p:nvPr>
        </p:nvSpPr>
        <p:spPr/>
        <p:txBody>
          <a:bodyPr/>
          <a:lstStyle/>
          <a:p>
            <a:endParaRPr lang="en-AU"/>
          </a:p>
        </p:txBody>
      </p:sp>
      <p:sp>
        <p:nvSpPr>
          <p:cNvPr id="5" name="TextBox 4">
            <a:extLst>
              <a:ext uri="{FF2B5EF4-FFF2-40B4-BE49-F238E27FC236}">
                <a16:creationId xmlns:a16="http://schemas.microsoft.com/office/drawing/2014/main" id="{4FF2D43B-12D6-46A3-8C90-D696955EFAD9}"/>
              </a:ext>
            </a:extLst>
          </p:cNvPr>
          <p:cNvSpPr txBox="1"/>
          <p:nvPr/>
        </p:nvSpPr>
        <p:spPr>
          <a:xfrm>
            <a:off x="0" y="5934670"/>
            <a:ext cx="2256612" cy="923330"/>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"Sandia Stone Cabin VR Panorama" by </a:t>
            </a:r>
            <a:r>
              <a:rPr lang="en-AU" b="0" i="0" dirty="0" err="1">
                <a:solidFill>
                  <a:srgbClr val="333333"/>
                </a:solidFill>
                <a:effectLst/>
                <a:latin typeface="Source Sans Pro" panose="020B0503030403020204" pitchFamily="34" charset="0"/>
              </a:rPr>
              <a:t>snowpeak</a:t>
            </a:r>
            <a:endParaRPr lang="en-AU" dirty="0"/>
          </a:p>
        </p:txBody>
      </p:sp>
      <p:pic>
        <p:nvPicPr>
          <p:cNvPr id="8194" name="Picture 2" descr="Sandia Stone Cabin VR Panorama">
            <a:extLst>
              <a:ext uri="{FF2B5EF4-FFF2-40B4-BE49-F238E27FC236}">
                <a16:creationId xmlns:a16="http://schemas.microsoft.com/office/drawing/2014/main" id="{3299A34A-F4D8-4452-9B76-E80056A97B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355"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958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F40E-50DF-477D-9929-1AEA31C3A7C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C82EAB96-191E-44F8-AF6D-CC657D544798}"/>
              </a:ext>
            </a:extLst>
          </p:cNvPr>
          <p:cNvSpPr>
            <a:spLocks noGrp="1"/>
          </p:cNvSpPr>
          <p:nvPr>
            <p:ph idx="1"/>
          </p:nvPr>
        </p:nvSpPr>
        <p:spPr/>
        <p:txBody>
          <a:bodyPr/>
          <a:lstStyle/>
          <a:p>
            <a:endParaRPr lang="en-AU"/>
          </a:p>
        </p:txBody>
      </p:sp>
      <p:pic>
        <p:nvPicPr>
          <p:cNvPr id="10242" name="Picture 2" descr="Cross-Eyed Stereo 3D Test - April 2010">
            <a:extLst>
              <a:ext uri="{FF2B5EF4-FFF2-40B4-BE49-F238E27FC236}">
                <a16:creationId xmlns:a16="http://schemas.microsoft.com/office/drawing/2014/main" id="{9EC0D5E2-CEE3-4642-8E71-0DCC7E55A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16" y="-1090853"/>
            <a:ext cx="24806031" cy="101842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7EE37D-694F-4767-8352-69C2E17493E1}"/>
              </a:ext>
            </a:extLst>
          </p:cNvPr>
          <p:cNvSpPr txBox="1"/>
          <p:nvPr/>
        </p:nvSpPr>
        <p:spPr>
          <a:xfrm>
            <a:off x="6414868" y="-71675"/>
            <a:ext cx="12590584" cy="369332"/>
          </a:xfrm>
          <a:prstGeom prst="rect">
            <a:avLst/>
          </a:prstGeom>
          <a:noFill/>
        </p:spPr>
        <p:txBody>
          <a:bodyPr wrap="square">
            <a:spAutoFit/>
          </a:bodyPr>
          <a:lstStyle/>
          <a:p>
            <a:r>
              <a:rPr lang="en-AU" b="0" i="0" dirty="0">
                <a:solidFill>
                  <a:schemeClr val="bg1"/>
                </a:solidFill>
                <a:effectLst/>
                <a:highlight>
                  <a:srgbClr val="000000"/>
                </a:highlight>
                <a:latin typeface="Source Sans Pro" panose="020B0503030403020204" pitchFamily="34" charset="0"/>
              </a:rPr>
              <a:t>"Cross-Eyed Stereo 3D Test - April 2010" by </a:t>
            </a:r>
            <a:r>
              <a:rPr lang="en-AU" b="0" i="0" dirty="0" err="1">
                <a:solidFill>
                  <a:schemeClr val="bg1"/>
                </a:solidFill>
                <a:effectLst/>
                <a:highlight>
                  <a:srgbClr val="000000"/>
                </a:highlight>
                <a:latin typeface="Source Sans Pro" panose="020B0503030403020204" pitchFamily="34" charset="0"/>
              </a:rPr>
              <a:t>rbatina</a:t>
            </a:r>
            <a:endParaRPr lang="en-AU" dirty="0">
              <a:solidFill>
                <a:schemeClr val="bg1"/>
              </a:solidFill>
              <a:highlight>
                <a:srgbClr val="000000"/>
              </a:highlight>
            </a:endParaRPr>
          </a:p>
        </p:txBody>
      </p:sp>
    </p:spTree>
    <p:extLst>
      <p:ext uri="{BB962C8B-B14F-4D97-AF65-F5344CB8AC3E}">
        <p14:creationId xmlns:p14="http://schemas.microsoft.com/office/powerpoint/2010/main" val="2817985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4DE9-F972-4A79-A8F1-05DB4BC546B9}"/>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E6E46883-98D6-4AF8-AAFA-90092DB8763C}"/>
              </a:ext>
            </a:extLst>
          </p:cNvPr>
          <p:cNvSpPr>
            <a:spLocks noGrp="1"/>
          </p:cNvSpPr>
          <p:nvPr>
            <p:ph idx="1"/>
          </p:nvPr>
        </p:nvSpPr>
        <p:spPr/>
        <p:txBody>
          <a:bodyPr/>
          <a:lstStyle/>
          <a:p>
            <a:endParaRPr lang="en-AU"/>
          </a:p>
        </p:txBody>
      </p:sp>
      <p:pic>
        <p:nvPicPr>
          <p:cNvPr id="12290" name="Picture 2" descr="the VR room...almost like paris">
            <a:extLst>
              <a:ext uri="{FF2B5EF4-FFF2-40B4-BE49-F238E27FC236}">
                <a16:creationId xmlns:a16="http://schemas.microsoft.com/office/drawing/2014/main" id="{E96ADBEF-38D7-433D-9051-5D7E9B2E7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781"/>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FE1A78-B102-455F-AE0C-25DFA6A2CAC9}"/>
              </a:ext>
            </a:extLst>
          </p:cNvPr>
          <p:cNvSpPr txBox="1"/>
          <p:nvPr/>
        </p:nvSpPr>
        <p:spPr>
          <a:xfrm>
            <a:off x="7635240" y="5988734"/>
            <a:ext cx="6217920" cy="646331"/>
          </a:xfrm>
          <a:prstGeom prst="rect">
            <a:avLst/>
          </a:prstGeom>
          <a:noFill/>
        </p:spPr>
        <p:txBody>
          <a:bodyPr wrap="square">
            <a:spAutoFit/>
          </a:bodyPr>
          <a:lstStyle/>
          <a:p>
            <a:r>
              <a:rPr lang="en-AU" b="0" i="0" dirty="0">
                <a:effectLst/>
                <a:latin typeface="Source Sans Pro" panose="020B0503030403020204" pitchFamily="34" charset="0"/>
              </a:rPr>
              <a:t>"the VR room...almost like </a:t>
            </a:r>
            <a:r>
              <a:rPr lang="en-AU" b="0" i="0" dirty="0" err="1">
                <a:effectLst/>
                <a:latin typeface="Source Sans Pro" panose="020B0503030403020204" pitchFamily="34" charset="0"/>
              </a:rPr>
              <a:t>paris</a:t>
            </a:r>
            <a:r>
              <a:rPr lang="en-AU" b="0" i="0" dirty="0">
                <a:effectLst/>
                <a:latin typeface="Source Sans Pro" panose="020B0503030403020204" pitchFamily="34" charset="0"/>
              </a:rPr>
              <a:t>" by .</a:t>
            </a:r>
            <a:r>
              <a:rPr lang="en-AU" b="0" i="0" dirty="0" err="1">
                <a:effectLst/>
                <a:latin typeface="Source Sans Pro" panose="020B0503030403020204" pitchFamily="34" charset="0"/>
              </a:rPr>
              <a:t>inKenzo</a:t>
            </a:r>
            <a:r>
              <a:rPr lang="en-AU" b="0" i="0" dirty="0">
                <a:effectLst/>
                <a:latin typeface="Source Sans Pro" panose="020B0503030403020204" pitchFamily="34" charset="0"/>
              </a:rPr>
              <a:t>. </a:t>
            </a:r>
            <a:r>
              <a:rPr lang="en-AU" b="0" i="0" dirty="0" err="1">
                <a:effectLst/>
                <a:latin typeface="Source Sans Pro" panose="020B0503030403020204" pitchFamily="34" charset="0"/>
              </a:rPr>
              <a:t>evonne@amoration</a:t>
            </a:r>
            <a:endParaRPr lang="en-AU" dirty="0"/>
          </a:p>
        </p:txBody>
      </p:sp>
    </p:spTree>
    <p:extLst>
      <p:ext uri="{BB962C8B-B14F-4D97-AF65-F5344CB8AC3E}">
        <p14:creationId xmlns:p14="http://schemas.microsoft.com/office/powerpoint/2010/main" val="352238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FEF1-EE46-4ABD-8CDD-39B601B8E4A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5ED2FEFC-F159-4D8B-8132-735779F0A592}"/>
              </a:ext>
            </a:extLst>
          </p:cNvPr>
          <p:cNvSpPr>
            <a:spLocks noGrp="1"/>
          </p:cNvSpPr>
          <p:nvPr>
            <p:ph idx="1"/>
          </p:nvPr>
        </p:nvSpPr>
        <p:spPr/>
        <p:txBody>
          <a:bodyPr/>
          <a:lstStyle/>
          <a:p>
            <a:endParaRPr lang="en-AU"/>
          </a:p>
        </p:txBody>
      </p:sp>
      <p:pic>
        <p:nvPicPr>
          <p:cNvPr id="9218" name="Picture 2" descr="Samsung Gear S2 and Gear VR Harness the Charm of the Circle">
            <a:extLst>
              <a:ext uri="{FF2B5EF4-FFF2-40B4-BE49-F238E27FC236}">
                <a16:creationId xmlns:a16="http://schemas.microsoft.com/office/drawing/2014/main" id="{D7F18C49-6F92-45B4-80E7-A40913035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3399"/>
            <a:ext cx="12192000" cy="87713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8A8CBF-C1B7-463E-B16B-C4E27D000D1C}"/>
              </a:ext>
            </a:extLst>
          </p:cNvPr>
          <p:cNvSpPr txBox="1"/>
          <p:nvPr/>
        </p:nvSpPr>
        <p:spPr>
          <a:xfrm>
            <a:off x="347855" y="41959"/>
            <a:ext cx="6186668" cy="646331"/>
          </a:xfrm>
          <a:prstGeom prst="rect">
            <a:avLst/>
          </a:prstGeom>
          <a:noFill/>
        </p:spPr>
        <p:txBody>
          <a:bodyPr wrap="square">
            <a:spAutoFit/>
          </a:bodyPr>
          <a:lstStyle/>
          <a:p>
            <a:r>
              <a:rPr lang="en-AU" b="0" i="0" dirty="0">
                <a:solidFill>
                  <a:schemeClr val="bg1"/>
                </a:solidFill>
                <a:effectLst/>
                <a:latin typeface="Source Sans Pro" panose="020B0503030403020204" pitchFamily="34" charset="0"/>
              </a:rPr>
              <a:t>"Samsung Gear S2 and Gear VR Harness the Charm of the Circle" by Samsung Newsroom</a:t>
            </a:r>
            <a:endParaRPr lang="en-AU" dirty="0">
              <a:solidFill>
                <a:schemeClr val="bg1"/>
              </a:solidFill>
            </a:endParaRPr>
          </a:p>
        </p:txBody>
      </p:sp>
      <p:pic>
        <p:nvPicPr>
          <p:cNvPr id="7" name="Picture 2" descr="Future Interfaces 2014">
            <a:extLst>
              <a:ext uri="{FF2B5EF4-FFF2-40B4-BE49-F238E27FC236}">
                <a16:creationId xmlns:a16="http://schemas.microsoft.com/office/drawing/2014/main" id="{F8D874A0-6F3C-4C5C-A311-F3A192243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251" y="7254"/>
            <a:ext cx="4568749" cy="68507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D98157-80A6-493C-9C6D-820CAED2D6E9}"/>
              </a:ext>
            </a:extLst>
          </p:cNvPr>
          <p:cNvSpPr txBox="1"/>
          <p:nvPr/>
        </p:nvSpPr>
        <p:spPr>
          <a:xfrm>
            <a:off x="7894320" y="-4207"/>
            <a:ext cx="6156960" cy="369332"/>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"Future Interfaces 2014" by NYC Media Lab</a:t>
            </a:r>
            <a:endParaRPr lang="en-AU" dirty="0"/>
          </a:p>
        </p:txBody>
      </p:sp>
    </p:spTree>
    <p:extLst>
      <p:ext uri="{BB962C8B-B14F-4D97-AF65-F5344CB8AC3E}">
        <p14:creationId xmlns:p14="http://schemas.microsoft.com/office/powerpoint/2010/main" val="452313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67FA-7204-4937-8E3E-3EC918336A28}"/>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457F5269-8444-4CCA-BE83-E408945EB75D}"/>
              </a:ext>
            </a:extLst>
          </p:cNvPr>
          <p:cNvSpPr>
            <a:spLocks noGrp="1"/>
          </p:cNvSpPr>
          <p:nvPr>
            <p:ph idx="1"/>
          </p:nvPr>
        </p:nvSpPr>
        <p:spPr/>
        <p:txBody>
          <a:bodyPr/>
          <a:lstStyle/>
          <a:p>
            <a:endParaRPr lang="en-AU"/>
          </a:p>
        </p:txBody>
      </p:sp>
      <p:pic>
        <p:nvPicPr>
          <p:cNvPr id="15362" name="Picture 2" descr="Visualization: How Would You Like to Interact with Games in the Future?">
            <a:extLst>
              <a:ext uri="{FF2B5EF4-FFF2-40B4-BE49-F238E27FC236}">
                <a16:creationId xmlns:a16="http://schemas.microsoft.com/office/drawing/2014/main" id="{F272338D-153A-4879-BE95-6C462A6E2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641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cience and Technology">
            <a:extLst>
              <a:ext uri="{FF2B5EF4-FFF2-40B4-BE49-F238E27FC236}">
                <a16:creationId xmlns:a16="http://schemas.microsoft.com/office/drawing/2014/main" id="{DDF3B38A-2D45-40A3-944A-6755F523F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137" y="0"/>
            <a:ext cx="10258743" cy="68425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E627C9-426A-4739-A192-EB932DC45993}"/>
              </a:ext>
            </a:extLst>
          </p:cNvPr>
          <p:cNvSpPr txBox="1"/>
          <p:nvPr/>
        </p:nvSpPr>
        <p:spPr>
          <a:xfrm>
            <a:off x="5177154" y="6355972"/>
            <a:ext cx="7772400" cy="369332"/>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"Science and Technology" by US Department of State</a:t>
            </a:r>
            <a:endParaRPr lang="en-AU" dirty="0"/>
          </a:p>
        </p:txBody>
      </p:sp>
    </p:spTree>
    <p:extLst>
      <p:ext uri="{BB962C8B-B14F-4D97-AF65-F5344CB8AC3E}">
        <p14:creationId xmlns:p14="http://schemas.microsoft.com/office/powerpoint/2010/main" val="3581261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C766-D5AF-4C86-B0E4-47D6F519C3E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9211DFFA-4322-4200-A5CB-B2A59360EAD3}"/>
              </a:ext>
            </a:extLst>
          </p:cNvPr>
          <p:cNvSpPr>
            <a:spLocks noGrp="1"/>
          </p:cNvSpPr>
          <p:nvPr>
            <p:ph idx="1"/>
          </p:nvPr>
        </p:nvSpPr>
        <p:spPr/>
        <p:txBody>
          <a:bodyPr/>
          <a:lstStyle/>
          <a:p>
            <a:endParaRPr lang="en-AU"/>
          </a:p>
        </p:txBody>
      </p:sp>
      <p:pic>
        <p:nvPicPr>
          <p:cNvPr id="13314" name="Picture 2" descr="Space Shuttle Endeavour 360° VR Panorama">
            <a:extLst>
              <a:ext uri="{FF2B5EF4-FFF2-40B4-BE49-F238E27FC236}">
                <a16:creationId xmlns:a16="http://schemas.microsoft.com/office/drawing/2014/main" id="{E295A0D1-3A74-4A2D-8C90-09D4602AD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36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91F886-F818-426A-A7AA-5D6340E35C23}"/>
              </a:ext>
            </a:extLst>
          </p:cNvPr>
          <p:cNvSpPr txBox="1"/>
          <p:nvPr/>
        </p:nvSpPr>
        <p:spPr>
          <a:xfrm>
            <a:off x="9304020" y="5807630"/>
            <a:ext cx="2887980" cy="923330"/>
          </a:xfrm>
          <a:prstGeom prst="rect">
            <a:avLst/>
          </a:prstGeom>
          <a:noFill/>
        </p:spPr>
        <p:txBody>
          <a:bodyPr wrap="square">
            <a:spAutoFit/>
          </a:bodyPr>
          <a:lstStyle/>
          <a:p>
            <a:pPr algn="r"/>
            <a:r>
              <a:rPr lang="en-AU" b="0" i="0" dirty="0">
                <a:solidFill>
                  <a:srgbClr val="333333"/>
                </a:solidFill>
                <a:effectLst/>
                <a:latin typeface="Source Sans Pro" panose="020B0503030403020204" pitchFamily="34" charset="0"/>
              </a:rPr>
              <a:t>"Space Shuttle Endeavour 360° VR Panorama" by </a:t>
            </a:r>
            <a:r>
              <a:rPr lang="en-AU" b="0" i="0" dirty="0" err="1">
                <a:solidFill>
                  <a:srgbClr val="333333"/>
                </a:solidFill>
                <a:effectLst/>
                <a:latin typeface="Source Sans Pro" panose="020B0503030403020204" pitchFamily="34" charset="0"/>
              </a:rPr>
              <a:t>jurvetson</a:t>
            </a:r>
            <a:endParaRPr lang="en-AU" dirty="0"/>
          </a:p>
        </p:txBody>
      </p:sp>
    </p:spTree>
    <p:extLst>
      <p:ext uri="{BB962C8B-B14F-4D97-AF65-F5344CB8AC3E}">
        <p14:creationId xmlns:p14="http://schemas.microsoft.com/office/powerpoint/2010/main" val="2287901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1DD5-9069-4DFC-92F0-87C40876FB70}"/>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34EE3DC-C34F-44BC-AB19-D12A3F213857}"/>
              </a:ext>
            </a:extLst>
          </p:cNvPr>
          <p:cNvSpPr>
            <a:spLocks noGrp="1"/>
          </p:cNvSpPr>
          <p:nvPr>
            <p:ph idx="1"/>
          </p:nvPr>
        </p:nvSpPr>
        <p:spPr/>
        <p:txBody>
          <a:bodyPr/>
          <a:lstStyle/>
          <a:p>
            <a:endParaRPr lang="en-AU"/>
          </a:p>
        </p:txBody>
      </p:sp>
      <p:pic>
        <p:nvPicPr>
          <p:cNvPr id="14338" name="Picture 2" descr="Virtual Reality of the Bombing of Darwin Harbour 1942">
            <a:extLst>
              <a:ext uri="{FF2B5EF4-FFF2-40B4-BE49-F238E27FC236}">
                <a16:creationId xmlns:a16="http://schemas.microsoft.com/office/drawing/2014/main" id="{55892707-0AF8-4C32-A632-EDC5CBD39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7E25EF-A305-44AF-92B3-F34FB2F03CC1}"/>
              </a:ext>
            </a:extLst>
          </p:cNvPr>
          <p:cNvSpPr txBox="1"/>
          <p:nvPr/>
        </p:nvSpPr>
        <p:spPr>
          <a:xfrm>
            <a:off x="0" y="59628"/>
            <a:ext cx="6385560" cy="671915"/>
          </a:xfrm>
          <a:prstGeom prst="rect">
            <a:avLst/>
          </a:prstGeom>
          <a:noFill/>
        </p:spPr>
        <p:txBody>
          <a:bodyPr wrap="square">
            <a:spAutoFit/>
          </a:bodyPr>
          <a:lstStyle/>
          <a:p>
            <a:pPr>
              <a:lnSpc>
                <a:spcPct val="107000"/>
              </a:lnSpc>
              <a:spcAft>
                <a:spcPts val="800"/>
              </a:spcAft>
            </a:pPr>
            <a:r>
              <a:rPr lang="en-AU"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Royal Flying Doctor Service. (n.d.) </a:t>
            </a:r>
            <a:r>
              <a:rPr lang="en-AU" sz="1800" i="1"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Royal Flying Doctor Service and the Bombing of Darwin. </a:t>
            </a:r>
            <a:r>
              <a:rPr lang="en-AU" sz="18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[Image] </a:t>
            </a:r>
            <a:r>
              <a:rPr lang="en-AU" sz="1800" u="sng" dirty="0">
                <a:solidFill>
                  <a:srgbClr val="0000FF"/>
                </a:solidFill>
                <a:effectLst/>
                <a:latin typeface="Calibri" panose="020F0502020204030204" pitchFamily="34" charset="0"/>
                <a:ea typeface="Yu Mincho" panose="02020400000000000000" pitchFamily="18" charset="-128"/>
                <a:cs typeface="Times New Roman" panose="02020603050405020304" pitchFamily="18" charset="0"/>
                <a:hlinkClick r:id="rId3"/>
              </a:rPr>
              <a:t>https://www.rfdsdarwin.com.au/</a:t>
            </a:r>
            <a:r>
              <a:rPr lang="en-AU" sz="1800" dirty="0">
                <a:effectLst/>
                <a:latin typeface="Calibri" panose="020F0502020204030204" pitchFamily="34" charset="0"/>
                <a:ea typeface="Yu Mincho" panose="02020400000000000000" pitchFamily="18" charset="-128"/>
                <a:cs typeface="Times New Roman" panose="02020603050405020304" pitchFamily="18" charset="0"/>
              </a:rPr>
              <a:t> </a:t>
            </a:r>
          </a:p>
        </p:txBody>
      </p:sp>
    </p:spTree>
    <p:extLst>
      <p:ext uri="{BB962C8B-B14F-4D97-AF65-F5344CB8AC3E}">
        <p14:creationId xmlns:p14="http://schemas.microsoft.com/office/powerpoint/2010/main" val="247130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92AD-8EC9-4FB3-B00F-0B0D9330C9D9}"/>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08D8EFBC-ADE5-4726-858C-8FAF92AA2398}"/>
              </a:ext>
            </a:extLst>
          </p:cNvPr>
          <p:cNvSpPr>
            <a:spLocks noGrp="1"/>
          </p:cNvSpPr>
          <p:nvPr>
            <p:ph idx="1"/>
          </p:nvPr>
        </p:nvSpPr>
        <p:spPr/>
        <p:txBody>
          <a:bodyPr/>
          <a:lstStyle/>
          <a:p>
            <a:endParaRPr lang="en-AU"/>
          </a:p>
        </p:txBody>
      </p:sp>
      <p:pic>
        <p:nvPicPr>
          <p:cNvPr id="16386" name="Picture 2" descr="Samsung Brings Fans Closer to Rio 2016 Olympic Games with Immersive “Vanuatu Dreams” Beach Volleyball VR Film">
            <a:extLst>
              <a:ext uri="{FF2B5EF4-FFF2-40B4-BE49-F238E27FC236}">
                <a16:creationId xmlns:a16="http://schemas.microsoft.com/office/drawing/2014/main" id="{F0BD014F-7E18-4FD7-B342-948FC2609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B11BEE-04AB-4D43-8918-0F033A289D44}"/>
              </a:ext>
            </a:extLst>
          </p:cNvPr>
          <p:cNvSpPr txBox="1"/>
          <p:nvPr/>
        </p:nvSpPr>
        <p:spPr>
          <a:xfrm>
            <a:off x="0" y="5934670"/>
            <a:ext cx="6858000" cy="923330"/>
          </a:xfrm>
          <a:prstGeom prst="rect">
            <a:avLst/>
          </a:prstGeom>
          <a:noFill/>
        </p:spPr>
        <p:txBody>
          <a:bodyPr wrap="square">
            <a:spAutoFit/>
          </a:bodyPr>
          <a:lstStyle/>
          <a:p>
            <a:r>
              <a:rPr lang="en-AU" b="0" i="0" dirty="0">
                <a:solidFill>
                  <a:schemeClr val="bg1"/>
                </a:solidFill>
                <a:effectLst/>
                <a:latin typeface="Source Sans Pro" panose="020B0503030403020204" pitchFamily="34" charset="0"/>
              </a:rPr>
              <a:t>"Samsung Brings Fans Closer to Rio 2016 Olympic Games with Immersive “Vanuatu Dreams” Beach Volleyball VR Film" by Samsung Newsroom</a:t>
            </a:r>
            <a:endParaRPr lang="en-AU" dirty="0">
              <a:solidFill>
                <a:schemeClr val="bg1"/>
              </a:solidFill>
            </a:endParaRPr>
          </a:p>
        </p:txBody>
      </p:sp>
    </p:spTree>
    <p:extLst>
      <p:ext uri="{BB962C8B-B14F-4D97-AF65-F5344CB8AC3E}">
        <p14:creationId xmlns:p14="http://schemas.microsoft.com/office/powerpoint/2010/main" val="1062168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ugmented Reality in the Classroom Craig Knapp_007">
            <a:extLst>
              <a:ext uri="{FF2B5EF4-FFF2-40B4-BE49-F238E27FC236}">
                <a16:creationId xmlns:a16="http://schemas.microsoft.com/office/drawing/2014/main" id="{B313B5AB-44BC-42BC-939A-C771DEFFD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4496"/>
            <a:ext cx="15499400" cy="91724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me Made Augmented Reality">
            <a:extLst>
              <a:ext uri="{FF2B5EF4-FFF2-40B4-BE49-F238E27FC236}">
                <a16:creationId xmlns:a16="http://schemas.microsoft.com/office/drawing/2014/main" id="{511D75B2-C038-43A8-AFF5-A6D3630B3D9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82752" y="0"/>
            <a:ext cx="911968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1656B59-CEA9-4942-A329-F476B5AEECCC}"/>
              </a:ext>
            </a:extLst>
          </p:cNvPr>
          <p:cNvSpPr>
            <a:spLocks noGrp="1"/>
          </p:cNvSpPr>
          <p:nvPr>
            <p:ph type="title"/>
          </p:nvPr>
        </p:nvSpPr>
        <p:spPr/>
        <p:txBody>
          <a:bodyPr/>
          <a:lstStyle/>
          <a:p>
            <a:endParaRPr lang="en-AU"/>
          </a:p>
        </p:txBody>
      </p:sp>
      <p:sp>
        <p:nvSpPr>
          <p:cNvPr id="5" name="TextBox 4">
            <a:extLst>
              <a:ext uri="{FF2B5EF4-FFF2-40B4-BE49-F238E27FC236}">
                <a16:creationId xmlns:a16="http://schemas.microsoft.com/office/drawing/2014/main" id="{08866BD3-651B-49E6-B150-93CC932B6DBB}"/>
              </a:ext>
            </a:extLst>
          </p:cNvPr>
          <p:cNvSpPr txBox="1"/>
          <p:nvPr/>
        </p:nvSpPr>
        <p:spPr>
          <a:xfrm>
            <a:off x="-95639" y="6492875"/>
            <a:ext cx="6097554" cy="369332"/>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"Home Made Augmented Reality" by T. </a:t>
            </a:r>
            <a:r>
              <a:rPr lang="en-AU" b="0" i="0" dirty="0" err="1">
                <a:solidFill>
                  <a:srgbClr val="333333"/>
                </a:solidFill>
                <a:effectLst/>
                <a:latin typeface="Source Sans Pro" panose="020B0503030403020204" pitchFamily="34" charset="0"/>
              </a:rPr>
              <a:t>Geersing</a:t>
            </a:r>
            <a:endParaRPr lang="en-AU" dirty="0"/>
          </a:p>
        </p:txBody>
      </p:sp>
      <p:sp>
        <p:nvSpPr>
          <p:cNvPr id="8" name="TextBox 7">
            <a:extLst>
              <a:ext uri="{FF2B5EF4-FFF2-40B4-BE49-F238E27FC236}">
                <a16:creationId xmlns:a16="http://schemas.microsoft.com/office/drawing/2014/main" id="{0F58A2A9-BFFF-4585-8129-3AC85605F412}"/>
              </a:ext>
            </a:extLst>
          </p:cNvPr>
          <p:cNvSpPr txBox="1"/>
          <p:nvPr/>
        </p:nvSpPr>
        <p:spPr>
          <a:xfrm>
            <a:off x="8458199" y="5934670"/>
            <a:ext cx="3733801" cy="923330"/>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"Augmented Reality in the Classroom Craig Knapp_007" by </a:t>
            </a:r>
            <a:r>
              <a:rPr lang="en-AU" b="0" i="0" dirty="0" err="1">
                <a:solidFill>
                  <a:srgbClr val="333333"/>
                </a:solidFill>
                <a:effectLst/>
                <a:latin typeface="Source Sans Pro" panose="020B0503030403020204" pitchFamily="34" charset="0"/>
              </a:rPr>
              <a:t>caswell_tom</a:t>
            </a:r>
            <a:endParaRPr lang="en-AU" dirty="0"/>
          </a:p>
        </p:txBody>
      </p:sp>
    </p:spTree>
    <p:extLst>
      <p:ext uri="{BB962C8B-B14F-4D97-AF65-F5344CB8AC3E}">
        <p14:creationId xmlns:p14="http://schemas.microsoft.com/office/powerpoint/2010/main" val="2686497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B2FF-7507-4D0E-9E7D-B4030C69B8D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F60F3976-0A3E-4421-964C-5B567E34BC04}"/>
              </a:ext>
            </a:extLst>
          </p:cNvPr>
          <p:cNvSpPr>
            <a:spLocks noGrp="1"/>
          </p:cNvSpPr>
          <p:nvPr>
            <p:ph idx="1"/>
          </p:nvPr>
        </p:nvSpPr>
        <p:spPr/>
        <p:txBody>
          <a:bodyPr/>
          <a:lstStyle/>
          <a:p>
            <a:endParaRPr lang="en-AU"/>
          </a:p>
        </p:txBody>
      </p:sp>
      <p:pic>
        <p:nvPicPr>
          <p:cNvPr id="17410" name="Picture 2" descr="Future is Now 2010-Prof Atkinson">
            <a:extLst>
              <a:ext uri="{FF2B5EF4-FFF2-40B4-BE49-F238E27FC236}">
                <a16:creationId xmlns:a16="http://schemas.microsoft.com/office/drawing/2014/main" id="{EBD83367-E7E4-4D37-88CA-56FE6C25E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28C5A4-91C1-46F1-BE8B-995279125470}"/>
              </a:ext>
            </a:extLst>
          </p:cNvPr>
          <p:cNvSpPr txBox="1"/>
          <p:nvPr/>
        </p:nvSpPr>
        <p:spPr>
          <a:xfrm>
            <a:off x="0" y="658574"/>
            <a:ext cx="1844040" cy="1200329"/>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"Future is Now 2010-Prof Atkinson" by Robin M. Ashford</a:t>
            </a:r>
            <a:endParaRPr lang="en-AU" dirty="0"/>
          </a:p>
        </p:txBody>
      </p:sp>
    </p:spTree>
    <p:extLst>
      <p:ext uri="{BB962C8B-B14F-4D97-AF65-F5344CB8AC3E}">
        <p14:creationId xmlns:p14="http://schemas.microsoft.com/office/powerpoint/2010/main" val="406310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オランダ Tokyo, Japan">
            <a:extLst>
              <a:ext uri="{FF2B5EF4-FFF2-40B4-BE49-F238E27FC236}">
                <a16:creationId xmlns:a16="http://schemas.microsoft.com/office/drawing/2014/main" id="{6B4DCCD3-B839-401E-846A-099A2C28C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766B11-7F18-498A-AAE2-35E0C71BE44A}"/>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FAC7780-504B-4665-B726-E1B860C574A8}"/>
              </a:ext>
            </a:extLst>
          </p:cNvPr>
          <p:cNvSpPr>
            <a:spLocks noGrp="1"/>
          </p:cNvSpPr>
          <p:nvPr>
            <p:ph idx="1"/>
          </p:nvPr>
        </p:nvSpPr>
        <p:spPr/>
        <p:txBody>
          <a:bodyPr/>
          <a:lstStyle/>
          <a:p>
            <a:endParaRPr lang="en-AU"/>
          </a:p>
        </p:txBody>
      </p:sp>
      <p:pic>
        <p:nvPicPr>
          <p:cNvPr id="18434" name="Picture 2" descr="augmented reality game bibliotheek deventer">
            <a:extLst>
              <a:ext uri="{FF2B5EF4-FFF2-40B4-BE49-F238E27FC236}">
                <a16:creationId xmlns:a16="http://schemas.microsoft.com/office/drawing/2014/main" id="{BE685F8B-EC47-4AE7-810A-8C25F7015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22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7DE4F2-38BB-4C97-8694-C81783897BC2}"/>
              </a:ext>
            </a:extLst>
          </p:cNvPr>
          <p:cNvSpPr txBox="1"/>
          <p:nvPr/>
        </p:nvSpPr>
        <p:spPr>
          <a:xfrm>
            <a:off x="0" y="41959"/>
            <a:ext cx="2743200" cy="918161"/>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"augmented reality game </a:t>
            </a:r>
            <a:r>
              <a:rPr lang="en-AU" b="0" i="0" dirty="0" err="1">
                <a:solidFill>
                  <a:srgbClr val="333333"/>
                </a:solidFill>
                <a:effectLst/>
                <a:latin typeface="Source Sans Pro" panose="020B0503030403020204" pitchFamily="34" charset="0"/>
              </a:rPr>
              <a:t>bibliotheek</a:t>
            </a:r>
            <a:r>
              <a:rPr lang="en-AU" b="0" i="0" dirty="0">
                <a:solidFill>
                  <a:srgbClr val="333333"/>
                </a:solidFill>
                <a:effectLst/>
                <a:latin typeface="Source Sans Pro" panose="020B0503030403020204" pitchFamily="34" charset="0"/>
              </a:rPr>
              <a:t> </a:t>
            </a:r>
            <a:r>
              <a:rPr lang="en-AU" b="0" i="0" dirty="0" err="1">
                <a:solidFill>
                  <a:srgbClr val="333333"/>
                </a:solidFill>
                <a:effectLst/>
                <a:latin typeface="Source Sans Pro" panose="020B0503030403020204" pitchFamily="34" charset="0"/>
              </a:rPr>
              <a:t>deventer</a:t>
            </a:r>
            <a:r>
              <a:rPr lang="en-AU" b="0" i="0" dirty="0">
                <a:solidFill>
                  <a:srgbClr val="333333"/>
                </a:solidFill>
                <a:effectLst/>
                <a:latin typeface="Source Sans Pro" panose="020B0503030403020204" pitchFamily="34" charset="0"/>
              </a:rPr>
              <a:t>" by </a:t>
            </a:r>
            <a:r>
              <a:rPr lang="en-AU" b="0" i="0" dirty="0" err="1">
                <a:solidFill>
                  <a:srgbClr val="333333"/>
                </a:solidFill>
                <a:effectLst/>
                <a:latin typeface="Source Sans Pro" panose="020B0503030403020204" pitchFamily="34" charset="0"/>
              </a:rPr>
              <a:t>nilsmengedoht</a:t>
            </a:r>
            <a:endParaRPr lang="en-AU" dirty="0"/>
          </a:p>
        </p:txBody>
      </p:sp>
    </p:spTree>
    <p:extLst>
      <p:ext uri="{BB962C8B-B14F-4D97-AF65-F5344CB8AC3E}">
        <p14:creationId xmlns:p14="http://schemas.microsoft.com/office/powerpoint/2010/main" val="117076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D5EC-7CE3-4E69-8AE1-07A2DA64811C}"/>
              </a:ext>
            </a:extLst>
          </p:cNvPr>
          <p:cNvSpPr>
            <a:spLocks noGrp="1"/>
          </p:cNvSpPr>
          <p:nvPr>
            <p:ph type="title"/>
          </p:nvPr>
        </p:nvSpPr>
        <p:spPr/>
        <p:txBody>
          <a:bodyPr/>
          <a:lstStyle/>
          <a:p>
            <a:endParaRPr lang="en-AU"/>
          </a:p>
        </p:txBody>
      </p:sp>
      <p:sp>
        <p:nvSpPr>
          <p:cNvPr id="4" name="AutoShape 2">
            <a:extLst>
              <a:ext uri="{FF2B5EF4-FFF2-40B4-BE49-F238E27FC236}">
                <a16:creationId xmlns:a16="http://schemas.microsoft.com/office/drawing/2014/main" id="{4F97CD7D-AFAB-4499-9EAE-38A23F908A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AutoShape 4">
            <a:extLst>
              <a:ext uri="{FF2B5EF4-FFF2-40B4-BE49-F238E27FC236}">
                <a16:creationId xmlns:a16="http://schemas.microsoft.com/office/drawing/2014/main" id="{6A19D62D-7FED-4398-942F-AE0BB2D0642D}"/>
              </a:ext>
            </a:extLst>
          </p:cNvPr>
          <p:cNvSpPr>
            <a:spLocks noChangeAspect="1" noChangeArrowheads="1"/>
          </p:cNvSpPr>
          <p:nvPr/>
        </p:nvSpPr>
        <p:spPr bwMode="auto">
          <a:xfrm>
            <a:off x="3794760" y="40012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6" name="AutoShape 6">
            <a:extLst>
              <a:ext uri="{FF2B5EF4-FFF2-40B4-BE49-F238E27FC236}">
                <a16:creationId xmlns:a16="http://schemas.microsoft.com/office/drawing/2014/main" id="{25BCE11E-8B7C-4BA8-9CB7-0C5677A8C078}"/>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 name="AutoShape 8">
            <a:extLst>
              <a:ext uri="{FF2B5EF4-FFF2-40B4-BE49-F238E27FC236}">
                <a16:creationId xmlns:a16="http://schemas.microsoft.com/office/drawing/2014/main" id="{8AB5CEDA-5E43-4B6E-A40F-1A5327BEA6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8" name="Picture 7">
            <a:extLst>
              <a:ext uri="{FF2B5EF4-FFF2-40B4-BE49-F238E27FC236}">
                <a16:creationId xmlns:a16="http://schemas.microsoft.com/office/drawing/2014/main" id="{CCCCB6B9-B84C-4417-8B63-25B7FCD31923}"/>
              </a:ext>
            </a:extLst>
          </p:cNvPr>
          <p:cNvPicPr>
            <a:picLocks noChangeAspect="1"/>
          </p:cNvPicPr>
          <p:nvPr/>
        </p:nvPicPr>
        <p:blipFill>
          <a:blip r:embed="rId2"/>
          <a:stretch>
            <a:fillRect/>
          </a:stretch>
        </p:blipFill>
        <p:spPr>
          <a:xfrm>
            <a:off x="0" y="-787400"/>
            <a:ext cx="12192000" cy="8128000"/>
          </a:xfrm>
          <a:prstGeom prst="rect">
            <a:avLst/>
          </a:prstGeom>
        </p:spPr>
      </p:pic>
      <p:sp>
        <p:nvSpPr>
          <p:cNvPr id="10" name="TextBox 9">
            <a:extLst>
              <a:ext uri="{FF2B5EF4-FFF2-40B4-BE49-F238E27FC236}">
                <a16:creationId xmlns:a16="http://schemas.microsoft.com/office/drawing/2014/main" id="{92EC59FF-5DA2-45AF-AC1A-BA270B85DD53}"/>
              </a:ext>
            </a:extLst>
          </p:cNvPr>
          <p:cNvSpPr txBox="1"/>
          <p:nvPr/>
        </p:nvSpPr>
        <p:spPr>
          <a:xfrm>
            <a:off x="8831580" y="5639985"/>
            <a:ext cx="3360420" cy="671915"/>
          </a:xfrm>
          <a:prstGeom prst="rect">
            <a:avLst/>
          </a:prstGeom>
          <a:noFill/>
        </p:spPr>
        <p:txBody>
          <a:bodyPr wrap="square">
            <a:spAutoFit/>
          </a:bodyPr>
          <a:lstStyle/>
          <a:p>
            <a:pPr>
              <a:lnSpc>
                <a:spcPct val="107000"/>
              </a:lnSpc>
              <a:spcAft>
                <a:spcPts val="800"/>
              </a:spcAft>
            </a:pPr>
            <a:r>
              <a:rPr lang="en-AU" sz="1800" dirty="0" err="1">
                <a:effectLst/>
                <a:latin typeface="Calibri" panose="020F0502020204030204" pitchFamily="34" charset="0"/>
                <a:ea typeface="Yu Mincho" panose="02020400000000000000" pitchFamily="18" charset="-128"/>
                <a:cs typeface="Times New Roman" panose="02020603050405020304" pitchFamily="18" charset="0"/>
              </a:rPr>
              <a:t>Labster</a:t>
            </a:r>
            <a:r>
              <a:rPr lang="en-AU" sz="1800" dirty="0">
                <a:effectLst/>
                <a:latin typeface="Calibri" panose="020F0502020204030204" pitchFamily="34" charset="0"/>
                <a:ea typeface="Yu Mincho" panose="02020400000000000000" pitchFamily="18" charset="-128"/>
                <a:cs typeface="Times New Roman" panose="02020603050405020304" pitchFamily="18" charset="0"/>
              </a:rPr>
              <a:t>. (n.d.) </a:t>
            </a:r>
            <a:r>
              <a:rPr lang="en-AU" sz="1800" i="1" dirty="0">
                <a:effectLst/>
                <a:latin typeface="Calibri" panose="020F0502020204030204" pitchFamily="34" charset="0"/>
                <a:ea typeface="Yu Mincho" panose="02020400000000000000" pitchFamily="18" charset="-128"/>
                <a:cs typeface="Times New Roman" panose="02020603050405020304" pitchFamily="18" charset="0"/>
              </a:rPr>
              <a:t>Virtual Labs.</a:t>
            </a:r>
            <a:r>
              <a:rPr lang="en-AU" sz="1800" dirty="0">
                <a:effectLst/>
                <a:latin typeface="Calibri" panose="020F0502020204030204" pitchFamily="34" charset="0"/>
                <a:ea typeface="Yu Mincho" panose="02020400000000000000" pitchFamily="18" charset="-128"/>
                <a:cs typeface="Times New Roman" panose="02020603050405020304" pitchFamily="18" charset="0"/>
              </a:rPr>
              <a:t> [Image] </a:t>
            </a:r>
            <a:r>
              <a:rPr lang="en-AU" sz="1800" u="sng" dirty="0">
                <a:solidFill>
                  <a:srgbClr val="0000FF"/>
                </a:solidFill>
                <a:effectLst/>
                <a:latin typeface="Calibri" panose="020F0502020204030204" pitchFamily="34" charset="0"/>
                <a:ea typeface="Yu Mincho" panose="02020400000000000000" pitchFamily="18" charset="-128"/>
                <a:cs typeface="Times New Roman" panose="02020603050405020304" pitchFamily="18" charset="0"/>
                <a:hlinkClick r:id="rId3"/>
              </a:rPr>
              <a:t>https://www.labster.com</a:t>
            </a:r>
            <a:r>
              <a:rPr lang="en-AU" sz="1800" dirty="0">
                <a:effectLst/>
                <a:latin typeface="Calibri" panose="020F0502020204030204" pitchFamily="34" charset="0"/>
                <a:ea typeface="Yu Mincho" panose="02020400000000000000" pitchFamily="18" charset="-128"/>
                <a:cs typeface="Times New Roman" panose="02020603050405020304" pitchFamily="18" charset="0"/>
              </a:rPr>
              <a:t> </a:t>
            </a:r>
          </a:p>
        </p:txBody>
      </p:sp>
    </p:spTree>
    <p:extLst>
      <p:ext uri="{BB962C8B-B14F-4D97-AF65-F5344CB8AC3E}">
        <p14:creationId xmlns:p14="http://schemas.microsoft.com/office/powerpoint/2010/main" val="373267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482" name="Picture 2" descr="Vectors and Scalars simulation">
            <a:extLst>
              <a:ext uri="{FF2B5EF4-FFF2-40B4-BE49-F238E27FC236}">
                <a16:creationId xmlns:a16="http://schemas.microsoft.com/office/drawing/2014/main" id="{DABC4352-E672-4498-B5F1-B2D3F73AB3D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8C31B5-FB07-4E32-AD78-BD13E86D68FD}"/>
              </a:ext>
            </a:extLst>
          </p:cNvPr>
          <p:cNvSpPr txBox="1"/>
          <p:nvPr/>
        </p:nvSpPr>
        <p:spPr>
          <a:xfrm>
            <a:off x="8831580" y="6005745"/>
            <a:ext cx="3360420" cy="671915"/>
          </a:xfrm>
          <a:prstGeom prst="rect">
            <a:avLst/>
          </a:prstGeom>
          <a:noFill/>
        </p:spPr>
        <p:txBody>
          <a:bodyPr wrap="square">
            <a:spAutoFit/>
          </a:bodyPr>
          <a:lstStyle/>
          <a:p>
            <a:pPr>
              <a:lnSpc>
                <a:spcPct val="107000"/>
              </a:lnSpc>
              <a:spcAft>
                <a:spcPts val="800"/>
              </a:spcAft>
            </a:pPr>
            <a:r>
              <a:rPr lang="en-AU" sz="1800" dirty="0" err="1">
                <a:effectLst/>
                <a:latin typeface="Calibri" panose="020F0502020204030204" pitchFamily="34" charset="0"/>
                <a:ea typeface="Yu Mincho" panose="02020400000000000000" pitchFamily="18" charset="-128"/>
                <a:cs typeface="Times New Roman" panose="02020603050405020304" pitchFamily="18" charset="0"/>
              </a:rPr>
              <a:t>Labster</a:t>
            </a:r>
            <a:r>
              <a:rPr lang="en-AU" sz="1800" dirty="0">
                <a:effectLst/>
                <a:latin typeface="Calibri" panose="020F0502020204030204" pitchFamily="34" charset="0"/>
                <a:ea typeface="Yu Mincho" panose="02020400000000000000" pitchFamily="18" charset="-128"/>
                <a:cs typeface="Times New Roman" panose="02020603050405020304" pitchFamily="18" charset="0"/>
              </a:rPr>
              <a:t>. (n.d.) </a:t>
            </a:r>
            <a:r>
              <a:rPr lang="en-AU" sz="1800" i="1" dirty="0">
                <a:effectLst/>
                <a:latin typeface="Calibri" panose="020F0502020204030204" pitchFamily="34" charset="0"/>
                <a:ea typeface="Yu Mincho" panose="02020400000000000000" pitchFamily="18" charset="-128"/>
                <a:cs typeface="Times New Roman" panose="02020603050405020304" pitchFamily="18" charset="0"/>
              </a:rPr>
              <a:t>Virtual Labs.</a:t>
            </a:r>
            <a:r>
              <a:rPr lang="en-AU" sz="1800" dirty="0">
                <a:effectLst/>
                <a:latin typeface="Calibri" panose="020F0502020204030204" pitchFamily="34" charset="0"/>
                <a:ea typeface="Yu Mincho" panose="02020400000000000000" pitchFamily="18" charset="-128"/>
                <a:cs typeface="Times New Roman" panose="02020603050405020304" pitchFamily="18" charset="0"/>
              </a:rPr>
              <a:t> [Image] </a:t>
            </a:r>
            <a:r>
              <a:rPr lang="en-AU" sz="1800" u="sng" dirty="0">
                <a:solidFill>
                  <a:srgbClr val="0000FF"/>
                </a:solidFill>
                <a:effectLst/>
                <a:latin typeface="Calibri" panose="020F0502020204030204" pitchFamily="34" charset="0"/>
                <a:ea typeface="Yu Mincho" panose="02020400000000000000" pitchFamily="18" charset="-128"/>
                <a:cs typeface="Times New Roman" panose="02020603050405020304" pitchFamily="18" charset="0"/>
                <a:hlinkClick r:id="rId3"/>
              </a:rPr>
              <a:t>https://www.labster.com</a:t>
            </a:r>
            <a:r>
              <a:rPr lang="en-AU" sz="1800" dirty="0">
                <a:effectLst/>
                <a:latin typeface="Calibri" panose="020F0502020204030204" pitchFamily="34" charset="0"/>
                <a:ea typeface="Yu Mincho" panose="02020400000000000000" pitchFamily="18" charset="-128"/>
                <a:cs typeface="Times New Roman" panose="02020603050405020304" pitchFamily="18" charset="0"/>
              </a:rPr>
              <a:t> </a:t>
            </a:r>
          </a:p>
        </p:txBody>
      </p:sp>
    </p:spTree>
    <p:extLst>
      <p:ext uri="{BB962C8B-B14F-4D97-AF65-F5344CB8AC3E}">
        <p14:creationId xmlns:p14="http://schemas.microsoft.com/office/powerpoint/2010/main" val="87220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FA32-618A-44DF-99CB-C15353A420E1}"/>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C6952F6-FCD3-435E-8B35-8CDCD6B2964C}"/>
              </a:ext>
            </a:extLst>
          </p:cNvPr>
          <p:cNvSpPr>
            <a:spLocks noGrp="1"/>
          </p:cNvSpPr>
          <p:nvPr>
            <p:ph idx="1"/>
          </p:nvPr>
        </p:nvSpPr>
        <p:spPr/>
        <p:txBody>
          <a:bodyPr/>
          <a:lstStyle/>
          <a:p>
            <a:endParaRPr lang="en-AU"/>
          </a:p>
        </p:txBody>
      </p:sp>
      <p:pic>
        <p:nvPicPr>
          <p:cNvPr id="2050" name="Picture 2" descr="Virtual Reality Demo">
            <a:extLst>
              <a:ext uri="{FF2B5EF4-FFF2-40B4-BE49-F238E27FC236}">
                <a16:creationId xmlns:a16="http://schemas.microsoft.com/office/drawing/2014/main" id="{81AF841D-18B6-48E3-A211-7D7E15307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119"/>
            <a:ext cx="12313227" cy="8212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4B2E01-6502-4DDC-BF25-AACC81014DB6}"/>
              </a:ext>
            </a:extLst>
          </p:cNvPr>
          <p:cNvSpPr txBox="1"/>
          <p:nvPr/>
        </p:nvSpPr>
        <p:spPr>
          <a:xfrm>
            <a:off x="258033" y="311705"/>
            <a:ext cx="6239740" cy="369332"/>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Virtual Reality Demo" by Uniformed Services University</a:t>
            </a:r>
            <a:endParaRPr lang="en-AU" dirty="0"/>
          </a:p>
        </p:txBody>
      </p:sp>
    </p:spTree>
    <p:extLst>
      <p:ext uri="{BB962C8B-B14F-4D97-AF65-F5344CB8AC3E}">
        <p14:creationId xmlns:p14="http://schemas.microsoft.com/office/powerpoint/2010/main" val="33654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9045-42E0-42D2-A4D8-F2AA57207293}"/>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6BE1C537-6E1B-4DCF-98EB-A2ED21278BDC}"/>
              </a:ext>
            </a:extLst>
          </p:cNvPr>
          <p:cNvSpPr>
            <a:spLocks noGrp="1"/>
          </p:cNvSpPr>
          <p:nvPr>
            <p:ph idx="1"/>
          </p:nvPr>
        </p:nvSpPr>
        <p:spPr/>
        <p:txBody>
          <a:bodyPr/>
          <a:lstStyle/>
          <a:p>
            <a:endParaRPr lang="en-AU"/>
          </a:p>
        </p:txBody>
      </p:sp>
      <p:pic>
        <p:nvPicPr>
          <p:cNvPr id="3074" name="Picture 2" descr="Spotlight on Virtual Reality: Robot Repair">
            <a:extLst>
              <a:ext uri="{FF2B5EF4-FFF2-40B4-BE49-F238E27FC236}">
                <a16:creationId xmlns:a16="http://schemas.microsoft.com/office/drawing/2014/main" id="{40F105E6-EC7F-4593-9EFA-06672CA34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0112"/>
            <a:ext cx="12192000" cy="8131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A321CC-DA67-49B4-AF9E-20B47A69157F}"/>
              </a:ext>
            </a:extLst>
          </p:cNvPr>
          <p:cNvSpPr txBox="1"/>
          <p:nvPr/>
        </p:nvSpPr>
        <p:spPr>
          <a:xfrm>
            <a:off x="0" y="6176963"/>
            <a:ext cx="3534808" cy="646331"/>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"Spotlight on Virtual Reality: Robot Repair" by World Economic Forum</a:t>
            </a:r>
            <a:endParaRPr lang="en-AU" dirty="0"/>
          </a:p>
        </p:txBody>
      </p:sp>
    </p:spTree>
    <p:extLst>
      <p:ext uri="{BB962C8B-B14F-4D97-AF65-F5344CB8AC3E}">
        <p14:creationId xmlns:p14="http://schemas.microsoft.com/office/powerpoint/2010/main" val="106644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6EB9-8486-4997-82CB-758B9F392163}"/>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49210E3D-973A-4C27-81FD-30A8274E274E}"/>
              </a:ext>
            </a:extLst>
          </p:cNvPr>
          <p:cNvSpPr>
            <a:spLocks noGrp="1"/>
          </p:cNvSpPr>
          <p:nvPr>
            <p:ph idx="1"/>
          </p:nvPr>
        </p:nvSpPr>
        <p:spPr/>
        <p:txBody>
          <a:bodyPr/>
          <a:lstStyle/>
          <a:p>
            <a:endParaRPr lang="en-AU"/>
          </a:p>
        </p:txBody>
      </p:sp>
      <p:pic>
        <p:nvPicPr>
          <p:cNvPr id="11268" name="Picture 4" descr="VR">
            <a:extLst>
              <a:ext uri="{FF2B5EF4-FFF2-40B4-BE49-F238E27FC236}">
                <a16:creationId xmlns:a16="http://schemas.microsoft.com/office/drawing/2014/main" id="{D4C6B062-6C3A-40D8-9D6B-A3D772BAD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772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648A2C-0CC3-4333-8D67-A0F8993D584C}"/>
              </a:ext>
            </a:extLst>
          </p:cNvPr>
          <p:cNvSpPr txBox="1"/>
          <p:nvPr/>
        </p:nvSpPr>
        <p:spPr>
          <a:xfrm>
            <a:off x="0" y="6308209"/>
            <a:ext cx="6217920" cy="369332"/>
          </a:xfrm>
          <a:prstGeom prst="rect">
            <a:avLst/>
          </a:prstGeom>
          <a:noFill/>
        </p:spPr>
        <p:txBody>
          <a:bodyPr wrap="square">
            <a:spAutoFit/>
          </a:bodyPr>
          <a:lstStyle/>
          <a:p>
            <a:r>
              <a:rPr lang="en-AU" b="0" i="0" dirty="0">
                <a:solidFill>
                  <a:srgbClr val="333333"/>
                </a:solidFill>
                <a:effectLst/>
                <a:latin typeface="Source Sans Pro" panose="020B0503030403020204" pitchFamily="34" charset="0"/>
              </a:rPr>
              <a:t>"VR" by </a:t>
            </a:r>
            <a:r>
              <a:rPr lang="en-AU" b="0" i="0" dirty="0" err="1">
                <a:solidFill>
                  <a:srgbClr val="333333"/>
                </a:solidFill>
                <a:effectLst/>
                <a:latin typeface="Source Sans Pro" panose="020B0503030403020204" pitchFamily="34" charset="0"/>
              </a:rPr>
              <a:t>gordonplant</a:t>
            </a:r>
            <a:endParaRPr lang="en-AU" dirty="0"/>
          </a:p>
        </p:txBody>
      </p:sp>
    </p:spTree>
    <p:extLst>
      <p:ext uri="{BB962C8B-B14F-4D97-AF65-F5344CB8AC3E}">
        <p14:creationId xmlns:p14="http://schemas.microsoft.com/office/powerpoint/2010/main" val="4188768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14E6E-7542-4D56-9013-B502E6F4488D}"/>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2FE92E69-F4C3-423A-BEDD-848C5D98FDBE}"/>
              </a:ext>
            </a:extLst>
          </p:cNvPr>
          <p:cNvSpPr>
            <a:spLocks noGrp="1"/>
          </p:cNvSpPr>
          <p:nvPr>
            <p:ph idx="1"/>
          </p:nvPr>
        </p:nvSpPr>
        <p:spPr/>
        <p:txBody>
          <a:bodyPr/>
          <a:lstStyle/>
          <a:p>
            <a:endParaRPr lang="en-AU"/>
          </a:p>
        </p:txBody>
      </p:sp>
      <p:pic>
        <p:nvPicPr>
          <p:cNvPr id="4098" name="Picture 2" descr="EVA training in the virtual reality lab">
            <a:extLst>
              <a:ext uri="{FF2B5EF4-FFF2-40B4-BE49-F238E27FC236}">
                <a16:creationId xmlns:a16="http://schemas.microsoft.com/office/drawing/2014/main" id="{498E3946-6E34-4766-B726-D1C7D8D3C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1918"/>
            <a:ext cx="12192000" cy="81399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9CAF9-A704-41A3-9A7C-F465C8236928}"/>
              </a:ext>
            </a:extLst>
          </p:cNvPr>
          <p:cNvSpPr txBox="1"/>
          <p:nvPr/>
        </p:nvSpPr>
        <p:spPr>
          <a:xfrm>
            <a:off x="6553624" y="26942"/>
            <a:ext cx="6094070" cy="369332"/>
          </a:xfrm>
          <a:prstGeom prst="rect">
            <a:avLst/>
          </a:prstGeom>
          <a:noFill/>
        </p:spPr>
        <p:txBody>
          <a:bodyPr wrap="square">
            <a:spAutoFit/>
          </a:bodyPr>
          <a:lstStyle/>
          <a:p>
            <a:r>
              <a:rPr lang="en-AU" b="0" i="0" dirty="0">
                <a:solidFill>
                  <a:schemeClr val="bg1"/>
                </a:solidFill>
                <a:effectLst/>
                <a:latin typeface="Source Sans Pro" panose="020B0503030403020204" pitchFamily="34" charset="0"/>
              </a:rPr>
              <a:t>"EVA training in the virtual reality lab" by </a:t>
            </a:r>
            <a:r>
              <a:rPr lang="en-AU" b="0" i="0" dirty="0" err="1">
                <a:solidFill>
                  <a:schemeClr val="bg1"/>
                </a:solidFill>
                <a:effectLst/>
                <a:latin typeface="Source Sans Pro" panose="020B0503030403020204" pitchFamily="34" charset="0"/>
              </a:rPr>
              <a:t>AstroSamantha</a:t>
            </a:r>
            <a:r>
              <a:rPr lang="en-AU" b="0" i="0" dirty="0">
                <a:solidFill>
                  <a:schemeClr val="bg1"/>
                </a:solidFill>
                <a:effectLst/>
                <a:latin typeface="Source Sans Pro" panose="020B0503030403020204" pitchFamily="34" charset="0"/>
              </a:rPr>
              <a:t> </a:t>
            </a:r>
            <a:endParaRPr lang="en-AU" dirty="0">
              <a:solidFill>
                <a:schemeClr val="bg1"/>
              </a:solidFill>
            </a:endParaRPr>
          </a:p>
        </p:txBody>
      </p:sp>
    </p:spTree>
    <p:extLst>
      <p:ext uri="{BB962C8B-B14F-4D97-AF65-F5344CB8AC3E}">
        <p14:creationId xmlns:p14="http://schemas.microsoft.com/office/powerpoint/2010/main" val="128193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8932-FD61-4EED-AA54-6BE6716A978B}"/>
              </a:ext>
            </a:extLst>
          </p:cNvPr>
          <p:cNvSpPr>
            <a:spLocks noGrp="1"/>
          </p:cNvSpPr>
          <p:nvPr>
            <p:ph type="title"/>
          </p:nvPr>
        </p:nvSpPr>
        <p:spPr/>
        <p:txBody>
          <a:bodyPr/>
          <a:lstStyle/>
          <a:p>
            <a:endParaRPr lang="en-AU"/>
          </a:p>
        </p:txBody>
      </p:sp>
      <p:pic>
        <p:nvPicPr>
          <p:cNvPr id="5122" name="Picture 2" descr="Students of Celebration High School participate in the Navy’s virtual reality asset.">
            <a:extLst>
              <a:ext uri="{FF2B5EF4-FFF2-40B4-BE49-F238E27FC236}">
                <a16:creationId xmlns:a16="http://schemas.microsoft.com/office/drawing/2014/main" id="{701766FA-D5A9-4F70-8387-A2A0F1C9D4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08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CA31C5-8C9E-4A01-A958-35A3821860A1}"/>
              </a:ext>
            </a:extLst>
          </p:cNvPr>
          <p:cNvSpPr txBox="1"/>
          <p:nvPr/>
        </p:nvSpPr>
        <p:spPr>
          <a:xfrm>
            <a:off x="6592669" y="41959"/>
            <a:ext cx="6094070" cy="646331"/>
          </a:xfrm>
          <a:prstGeom prst="rect">
            <a:avLst/>
          </a:prstGeom>
          <a:noFill/>
        </p:spPr>
        <p:txBody>
          <a:bodyPr wrap="square">
            <a:spAutoFit/>
          </a:bodyPr>
          <a:lstStyle/>
          <a:p>
            <a:r>
              <a:rPr lang="en-AU" b="0" i="0" dirty="0">
                <a:solidFill>
                  <a:schemeClr val="bg1"/>
                </a:solidFill>
                <a:effectLst/>
                <a:latin typeface="Source Sans Pro" panose="020B0503030403020204" pitchFamily="34" charset="0"/>
              </a:rPr>
              <a:t>"Students of Celebration High School participate in the Navy’s virtual reality asset." by Official U.S. Navy Imagery</a:t>
            </a:r>
            <a:endParaRPr lang="en-AU" dirty="0">
              <a:solidFill>
                <a:schemeClr val="bg1"/>
              </a:solidFill>
            </a:endParaRPr>
          </a:p>
        </p:txBody>
      </p:sp>
    </p:spTree>
    <p:extLst>
      <p:ext uri="{BB962C8B-B14F-4D97-AF65-F5344CB8AC3E}">
        <p14:creationId xmlns:p14="http://schemas.microsoft.com/office/powerpoint/2010/main" val="2394471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19A23-793D-4341-90B4-EC3E8B441925}"/>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E3AC9489-C621-471C-8C2B-71C9F785ED86}"/>
              </a:ext>
            </a:extLst>
          </p:cNvPr>
          <p:cNvSpPr>
            <a:spLocks noGrp="1"/>
          </p:cNvSpPr>
          <p:nvPr>
            <p:ph idx="1"/>
          </p:nvPr>
        </p:nvSpPr>
        <p:spPr/>
        <p:txBody>
          <a:bodyPr/>
          <a:lstStyle/>
          <a:p>
            <a:endParaRPr lang="en-AU"/>
          </a:p>
        </p:txBody>
      </p:sp>
      <p:pic>
        <p:nvPicPr>
          <p:cNvPr id="2050" name="Picture 2" descr="Paratroopers of 1st Battalion, 505th Parachute Infantry Regiment, 3rd Brigade Combat Team, 82nd Airborne Division, conduct simulated missions, July 26, 2012, at Fort Bragg, N.C., using the Dismounted Soldier Training System, a virtual reality environ...">
            <a:extLst>
              <a:ext uri="{FF2B5EF4-FFF2-40B4-BE49-F238E27FC236}">
                <a16:creationId xmlns:a16="http://schemas.microsoft.com/office/drawing/2014/main" id="{A6C46A5E-7E90-4DBF-A48D-630DDFBA0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5142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8EC494-4B03-47B1-B049-4F9DBC2488DC}"/>
              </a:ext>
            </a:extLst>
          </p:cNvPr>
          <p:cNvSpPr txBox="1"/>
          <p:nvPr/>
        </p:nvSpPr>
        <p:spPr>
          <a:xfrm>
            <a:off x="5962650" y="681037"/>
            <a:ext cx="6096000" cy="966483"/>
          </a:xfrm>
          <a:prstGeom prst="rect">
            <a:avLst/>
          </a:prstGeom>
          <a:noFill/>
        </p:spPr>
        <p:txBody>
          <a:bodyPr wrap="square">
            <a:spAutoFit/>
          </a:bodyPr>
          <a:lstStyle/>
          <a:p>
            <a:pPr>
              <a:lnSpc>
                <a:spcPct val="107000"/>
              </a:lnSpc>
              <a:spcAft>
                <a:spcPts val="800"/>
              </a:spcAft>
            </a:pPr>
            <a:r>
              <a:rPr lang="en-AU" sz="1800" dirty="0">
                <a:solidFill>
                  <a:schemeClr val="bg1"/>
                </a:solidFill>
                <a:effectLst/>
                <a:latin typeface="Arial" panose="020B0604020202020204" pitchFamily="34" charset="0"/>
                <a:ea typeface="Yu Mincho" panose="02020400000000000000" pitchFamily="18" charset="-128"/>
                <a:cs typeface="Times New Roman" panose="02020603050405020304" pitchFamily="18" charset="0"/>
              </a:rPr>
              <a:t>U.S. Army. (2012) Virtual reality used to train Soldiers in new training simulator. [Image] </a:t>
            </a:r>
            <a:r>
              <a:rPr lang="en-AU" sz="1800" u="sng" dirty="0">
                <a:solidFill>
                  <a:srgbClr val="222222"/>
                </a:solidFill>
                <a:effectLst/>
                <a:latin typeface="Arial" panose="020B0604020202020204" pitchFamily="34" charset="0"/>
                <a:ea typeface="Yu Mincho" panose="02020400000000000000" pitchFamily="18" charset="-128"/>
                <a:cs typeface="Times New Roman" panose="02020603050405020304" pitchFamily="18" charset="0"/>
                <a:hlinkClick r:id="rId3"/>
              </a:rPr>
              <a:t>https://www.army.mil/VR_to_train_soldiers</a:t>
            </a:r>
            <a:r>
              <a:rPr lang="en-AU" sz="1800" dirty="0">
                <a:solidFill>
                  <a:srgbClr val="222222"/>
                </a:solidFill>
                <a:effectLst/>
                <a:latin typeface="Arial" panose="020B0604020202020204" pitchFamily="34" charset="0"/>
                <a:ea typeface="Yu Mincho" panose="02020400000000000000" pitchFamily="18" charset="-128"/>
                <a:cs typeface="Times New Roman" panose="02020603050405020304" pitchFamily="18" charset="0"/>
              </a:rPr>
              <a:t> </a:t>
            </a:r>
            <a:endParaRPr lang="en-AU"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159524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1F88-40AA-4124-8E4D-99504B3BDF38}"/>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E7C8A5D7-A5B7-4816-950D-9ED2821BA373}"/>
              </a:ext>
            </a:extLst>
          </p:cNvPr>
          <p:cNvSpPr>
            <a:spLocks noGrp="1"/>
          </p:cNvSpPr>
          <p:nvPr>
            <p:ph idx="1"/>
          </p:nvPr>
        </p:nvSpPr>
        <p:spPr/>
        <p:txBody>
          <a:bodyPr/>
          <a:lstStyle/>
          <a:p>
            <a:endParaRPr lang="en-AU"/>
          </a:p>
        </p:txBody>
      </p:sp>
      <p:pic>
        <p:nvPicPr>
          <p:cNvPr id="7170" name="Picture 2" descr="Sailors present the Carrier-Advanced Reconfigurable Training Systems simulator.">
            <a:extLst>
              <a:ext uri="{FF2B5EF4-FFF2-40B4-BE49-F238E27FC236}">
                <a16:creationId xmlns:a16="http://schemas.microsoft.com/office/drawing/2014/main" id="{4B7F3F9D-44D2-4CD3-975D-A54E3A0F8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715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13C3EA-BA84-44E4-B0FC-73A5FBCBD622}"/>
              </a:ext>
            </a:extLst>
          </p:cNvPr>
          <p:cNvSpPr txBox="1"/>
          <p:nvPr/>
        </p:nvSpPr>
        <p:spPr>
          <a:xfrm>
            <a:off x="5935392" y="6169709"/>
            <a:ext cx="6140368" cy="646331"/>
          </a:xfrm>
          <a:prstGeom prst="rect">
            <a:avLst/>
          </a:prstGeom>
          <a:noFill/>
        </p:spPr>
        <p:txBody>
          <a:bodyPr wrap="square">
            <a:spAutoFit/>
          </a:bodyPr>
          <a:lstStyle/>
          <a:p>
            <a:r>
              <a:rPr lang="en-AU" b="0" i="0" dirty="0">
                <a:solidFill>
                  <a:schemeClr val="bg1"/>
                </a:solidFill>
                <a:effectLst/>
                <a:latin typeface="Source Sans Pro" panose="020B0503030403020204" pitchFamily="34" charset="0"/>
              </a:rPr>
              <a:t>"Sailors present the Carrier-Advanced Reconfigurable Training Systems simulator." by Official U.S. Navy Imagery </a:t>
            </a:r>
            <a:endParaRPr lang="en-AU" dirty="0">
              <a:solidFill>
                <a:schemeClr val="bg1"/>
              </a:solidFill>
            </a:endParaRPr>
          </a:p>
        </p:txBody>
      </p:sp>
    </p:spTree>
    <p:extLst>
      <p:ext uri="{BB962C8B-B14F-4D97-AF65-F5344CB8AC3E}">
        <p14:creationId xmlns:p14="http://schemas.microsoft.com/office/powerpoint/2010/main" val="560817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407</Words>
  <Application>Microsoft Office PowerPoint</Application>
  <PresentationFormat>Widescreen</PresentationFormat>
  <Paragraphs>26</Paragraphs>
  <Slides>23</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Lawrence Hubbard</dc:creator>
  <cp:lastModifiedBy>Alan Lawrence Hubbard</cp:lastModifiedBy>
  <cp:revision>6</cp:revision>
  <dcterms:created xsi:type="dcterms:W3CDTF">2021-09-21T01:04:51Z</dcterms:created>
  <dcterms:modified xsi:type="dcterms:W3CDTF">2021-09-23T01:59:44Z</dcterms:modified>
</cp:coreProperties>
</file>